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70" r:id="rId5"/>
    <p:sldId id="260" r:id="rId6"/>
    <p:sldId id="266" r:id="rId7"/>
    <p:sldId id="271" r:id="rId8"/>
    <p:sldId id="289" r:id="rId9"/>
    <p:sldId id="272" r:id="rId10"/>
    <p:sldId id="274" r:id="rId11"/>
    <p:sldId id="273" r:id="rId12"/>
    <p:sldId id="267" r:id="rId13"/>
    <p:sldId id="268" r:id="rId14"/>
    <p:sldId id="269" r:id="rId15"/>
    <p:sldId id="290" r:id="rId16"/>
    <p:sldId id="261" r:id="rId17"/>
    <p:sldId id="292" r:id="rId18"/>
    <p:sldId id="275" r:id="rId19"/>
    <p:sldId id="276" r:id="rId20"/>
    <p:sldId id="277" r:id="rId21"/>
    <p:sldId id="263" r:id="rId22"/>
    <p:sldId id="285" r:id="rId23"/>
    <p:sldId id="286" r:id="rId24"/>
    <p:sldId id="287" r:id="rId25"/>
    <p:sldId id="288" r:id="rId26"/>
    <p:sldId id="278" r:id="rId27"/>
    <p:sldId id="279" r:id="rId28"/>
    <p:sldId id="280" r:id="rId29"/>
    <p:sldId id="264" r:id="rId30"/>
    <p:sldId id="281" r:id="rId31"/>
    <p:sldId id="282" r:id="rId32"/>
    <p:sldId id="283" r:id="rId33"/>
    <p:sldId id="259" r:id="rId34"/>
    <p:sldId id="284" r:id="rId35"/>
    <p:sldId id="291" r:id="rId36"/>
  </p:sldIdLst>
  <p:sldSz cx="9144000" cy="6858000" type="screen4x3"/>
  <p:notesSz cx="6797675" cy="9926638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6EA36-6907-45E9-AC4B-AE026EE9ADB2}" type="datetimeFigureOut">
              <a:rPr lang="hr-HR" smtClean="0"/>
              <a:pPr/>
              <a:t>14.7.2014.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9EE9D-2607-48A4-9601-F84DBB02B9A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8E078-DD39-49B0-B49C-A6DEF5A68B3C}" type="datetimeFigureOut">
              <a:rPr lang="hr-HR" smtClean="0"/>
              <a:pPr/>
              <a:t>14.7.2014.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118EB-5459-4370-B688-6A03F2BEC57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118EB-5459-4370-B688-6A03F2BEC572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98E76CE-AAA9-48DD-B440-DA0F0FF284AE}" type="datetimeFigureOut">
              <a:rPr lang="hr-HR" smtClean="0"/>
              <a:pPr/>
              <a:t>14.7.2014.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24997A2-90F5-4598-8CA6-92AC5FEBEDA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Pravokut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avokut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avokut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76CE-AAA9-48DD-B440-DA0F0FF284AE}" type="datetimeFigureOut">
              <a:rPr lang="hr-HR" smtClean="0"/>
              <a:pPr/>
              <a:t>14.7.2014.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97A2-90F5-4598-8CA6-92AC5FEBEDA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76CE-AAA9-48DD-B440-DA0F0FF284AE}" type="datetimeFigureOut">
              <a:rPr lang="hr-HR" smtClean="0"/>
              <a:pPr/>
              <a:t>14.7.2014.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97A2-90F5-4598-8CA6-92AC5FEBEDA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Jednakokračni trokut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76CE-AAA9-48DD-B440-DA0F0FF284AE}" type="datetimeFigureOut">
              <a:rPr lang="hr-HR" smtClean="0"/>
              <a:pPr/>
              <a:t>14.7.2014.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97A2-90F5-4598-8CA6-92AC5FEBEDA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98E76CE-AAA9-48DD-B440-DA0F0FF284AE}" type="datetimeFigureOut">
              <a:rPr lang="hr-HR" smtClean="0"/>
              <a:pPr/>
              <a:t>14.7.2014.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24997A2-90F5-4598-8CA6-92AC5FEBEDA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76CE-AAA9-48DD-B440-DA0F0FF284AE}" type="datetimeFigureOut">
              <a:rPr lang="hr-HR" smtClean="0"/>
              <a:pPr/>
              <a:t>14.7.2014.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97A2-90F5-4598-8CA6-92AC5FEBEDA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76CE-AAA9-48DD-B440-DA0F0FF284AE}" type="datetimeFigureOut">
              <a:rPr lang="hr-HR" smtClean="0"/>
              <a:pPr/>
              <a:t>14.7.2014.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97A2-90F5-4598-8CA6-92AC5FEBEDA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76CE-AAA9-48DD-B440-DA0F0FF284AE}" type="datetimeFigureOut">
              <a:rPr lang="hr-HR" smtClean="0"/>
              <a:pPr/>
              <a:t>14.7.2014.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97A2-90F5-4598-8CA6-92AC5FEBEDA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76CE-AAA9-48DD-B440-DA0F0FF284AE}" type="datetimeFigureOut">
              <a:rPr lang="hr-HR" smtClean="0"/>
              <a:pPr/>
              <a:t>14.7.2014.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97A2-90F5-4598-8CA6-92AC5FEBEDA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avni poveznik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76CE-AAA9-48DD-B440-DA0F0FF284AE}" type="datetimeFigureOut">
              <a:rPr lang="hr-HR" smtClean="0"/>
              <a:pPr/>
              <a:t>14.7.2014.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97A2-90F5-4598-8CA6-92AC5FEBEDA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76CE-AAA9-48DD-B440-DA0F0FF284AE}" type="datetimeFigureOut">
              <a:rPr lang="hr-HR" smtClean="0"/>
              <a:pPr/>
              <a:t>14.7.2014.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97A2-90F5-4598-8CA6-92AC5FEBEDA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8E76CE-AAA9-48DD-B440-DA0F0FF284AE}" type="datetimeFigureOut">
              <a:rPr lang="hr-HR" smtClean="0"/>
              <a:pPr/>
              <a:t>14.7.2014.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4997A2-90F5-4598-8CA6-92AC5FEBEDA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Ravni poveznik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avni poveznik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Jednakokračni trokut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858000" cy="1008112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Projekti učenika obrtničkih zanimanja u nastavi matematike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Mateja </a:t>
            </a:r>
            <a:r>
              <a:rPr lang="hr-HR" dirty="0" err="1" smtClean="0"/>
              <a:t>Šafarić</a:t>
            </a:r>
            <a:r>
              <a:rPr lang="hr-HR" dirty="0" smtClean="0"/>
              <a:t> Novak</a:t>
            </a:r>
          </a:p>
          <a:p>
            <a:r>
              <a:rPr lang="hr-HR" dirty="0" smtClean="0"/>
              <a:t>Tehnička škola Čakovec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2" descr="brooo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197971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zervirano mjesto sadržaja 6" descr="radionica.png"/>
          <p:cNvPicPr>
            <a:picLocks noChangeAspect="1"/>
          </p:cNvPicPr>
          <p:nvPr/>
        </p:nvPicPr>
        <p:blipFill>
          <a:blip r:embed="rId4" cstate="print"/>
          <a:srcRect r="53515" b="38204"/>
          <a:stretch>
            <a:fillRect/>
          </a:stretch>
        </p:blipFill>
        <p:spPr>
          <a:xfrm>
            <a:off x="4572000" y="260648"/>
            <a:ext cx="4153126" cy="3104102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251520" y="260648"/>
            <a:ext cx="540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6. Kongres nastavnika matematike </a:t>
            </a:r>
            <a:br>
              <a:rPr lang="hr-HR" sz="2400" b="1" dirty="0" smtClean="0"/>
            </a:br>
            <a:r>
              <a:rPr lang="hr-HR" sz="2400" b="1" dirty="0" smtClean="0"/>
              <a:t>Zagreb,  1. – 3. srpnja 2014.</a:t>
            </a:r>
            <a:r>
              <a:rPr lang="hr-HR" sz="1200" b="1" dirty="0" smtClean="0"/>
              <a:t/>
            </a:r>
            <a:br>
              <a:rPr lang="hr-HR" sz="1200" b="1" dirty="0" smtClean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Rad na planiranju projekta i rad na projektu</a:t>
            </a:r>
            <a:endParaRPr lang="hr-HR" dirty="0"/>
          </a:p>
        </p:txBody>
      </p:sp>
      <p:graphicFrame>
        <p:nvGraphicFramePr>
          <p:cNvPr id="32" name="Rezervirano mjesto sadržaja 31"/>
          <p:cNvGraphicFramePr>
            <a:graphicFrameLocks noGrp="1"/>
          </p:cNvGraphicFramePr>
          <p:nvPr>
            <p:ph sz="quarter" idx="1"/>
          </p:nvPr>
        </p:nvGraphicFramePr>
        <p:xfrm>
          <a:off x="1187624" y="1556792"/>
          <a:ext cx="6396936" cy="4220996"/>
        </p:xfrm>
        <a:graphic>
          <a:graphicData uri="http://schemas.openxmlformats.org/drawingml/2006/table">
            <a:tbl>
              <a:tblPr/>
              <a:tblGrid>
                <a:gridCol w="1599234"/>
                <a:gridCol w="1599234"/>
                <a:gridCol w="1599234"/>
                <a:gridCol w="1599234"/>
              </a:tblGrid>
              <a:tr h="64938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MATERIJAL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KOLIČINA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CIJENA PO KOMADU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UKUPNA    CIJENA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</a:tr>
              <a:tr h="64938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Pocinčana cijev O 55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144 m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F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1 metar    =30kn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F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4320kn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FA3"/>
                    </a:solidFill>
                  </a:tcPr>
                </a:tc>
              </a:tr>
              <a:tr h="64938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Pocinčana cijev O 30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203 m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1 metar     =20kn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4060kn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FD1"/>
                    </a:solidFill>
                  </a:tcPr>
                </a:tc>
              </a:tr>
              <a:tr h="64938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Dodatni materijal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185 kom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FA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3kn/kom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FA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 dirty="0">
                          <a:latin typeface="Times New Roman"/>
                          <a:ea typeface="Times New Roman"/>
                          <a:cs typeface="Times New Roman"/>
                        </a:rPr>
                        <a:t>555kn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FA3"/>
                    </a:solidFill>
                  </a:tcPr>
                </a:tc>
              </a:tr>
              <a:tr h="64938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Samonarezni vijci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64938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Bušilica Makita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1 kom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F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1760kn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F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 dirty="0">
                          <a:latin typeface="Times New Roman"/>
                          <a:ea typeface="Times New Roman"/>
                          <a:cs typeface="Times New Roman"/>
                        </a:rPr>
                        <a:t>1760kn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FA3"/>
                    </a:solidFill>
                  </a:tcPr>
                </a:tc>
              </a:tr>
              <a:tr h="324692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Ukupno</a:t>
                      </a:r>
                      <a:endParaRPr lang="hr-HR" sz="115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900"/>
                        </a:spcAft>
                      </a:pPr>
                      <a:r>
                        <a:rPr lang="hr-HR" sz="1600" b="1" dirty="0">
                          <a:latin typeface="Times New Roman"/>
                          <a:ea typeface="Times New Roman"/>
                          <a:cs typeface="Times New Roman"/>
                        </a:rPr>
                        <a:t>10695 kn</a:t>
                      </a:r>
                      <a:endParaRPr lang="hr-HR" sz="1150" dirty="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F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013-09-21 10.21.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3187"/>
            <a:ext cx="8229600" cy="4629150"/>
          </a:xfr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11560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 na planiranju projekta i rad na projektu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sadržaja 9" descr="2013-09-21 10.20.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23901"/>
          <a:stretch>
            <a:fillRect/>
          </a:stretch>
        </p:blipFill>
        <p:spPr>
          <a:xfrm>
            <a:off x="0" y="1196752"/>
            <a:ext cx="3779912" cy="2794011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Rad na planiranju projekta i rad na projektu</a:t>
            </a:r>
            <a:endParaRPr lang="hr-HR" dirty="0"/>
          </a:p>
        </p:txBody>
      </p:sp>
      <p:pic>
        <p:nvPicPr>
          <p:cNvPr id="7" name="Slika 6" descr="2013-09-21 10.21.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2186" y="1196752"/>
            <a:ext cx="4431814" cy="2492896"/>
          </a:xfrm>
          <a:prstGeom prst="rect">
            <a:avLst/>
          </a:prstGeom>
        </p:spPr>
      </p:pic>
      <p:pic>
        <p:nvPicPr>
          <p:cNvPr id="9" name="Slika 8" descr="2013-09-21 10.21.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717032"/>
            <a:ext cx="4968552" cy="2794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013-09-21 10.22.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21250"/>
          <a:stretch>
            <a:fillRect/>
          </a:stretch>
        </p:blipFill>
        <p:spPr>
          <a:xfrm>
            <a:off x="1691680" y="-414808"/>
            <a:ext cx="5194863" cy="72728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r>
              <a:rPr lang="hr-HR" dirty="0" smtClean="0"/>
              <a:t>Stalno provjeravanje</a:t>
            </a:r>
          </a:p>
          <a:p>
            <a:r>
              <a:rPr lang="hr-HR" dirty="0" smtClean="0"/>
              <a:t>Komuniciranje e-</a:t>
            </a:r>
            <a:r>
              <a:rPr lang="hr-HR" dirty="0" err="1" smtClean="0"/>
              <a:t>mailom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Međusobno motiviranje</a:t>
            </a:r>
          </a:p>
          <a:p>
            <a:r>
              <a:rPr lang="hr-HR" dirty="0" smtClean="0"/>
              <a:t>Natjecateljski duh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Upotreba tehnologije (Word, Excel, </a:t>
            </a:r>
            <a:r>
              <a:rPr lang="hr-HR" dirty="0" err="1" smtClean="0"/>
              <a:t>AutoCAD</a:t>
            </a:r>
            <a:r>
              <a:rPr lang="hr-HR" dirty="0" smtClean="0"/>
              <a:t> … )</a:t>
            </a:r>
          </a:p>
          <a:p>
            <a:r>
              <a:rPr lang="hr-HR" dirty="0" smtClean="0"/>
              <a:t>Rad u timu, paru, grupi (životne vještine)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609600" y="304800"/>
            <a:ext cx="8229600" cy="990600"/>
          </a:xfrm>
          <a:prstGeom prst="rect">
            <a:avLst/>
          </a:prstGeom>
        </p:spPr>
        <p:txBody>
          <a:bodyPr vert="horz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 na planiranju projekta i rad na projektu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Ocjenjivanje i provjeravanje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Nakon nastavne cjeline pisana provjera</a:t>
            </a:r>
          </a:p>
          <a:p>
            <a:r>
              <a:rPr lang="hr-HR" dirty="0" smtClean="0"/>
              <a:t>Neprestano provjeravanje učinjenog (ocjene u aktivnost)</a:t>
            </a:r>
          </a:p>
          <a:p>
            <a:r>
              <a:rPr lang="hr-HR" dirty="0" smtClean="0"/>
              <a:t>Kratke pisane provjere </a:t>
            </a:r>
            <a:endParaRPr lang="hr-HR" dirty="0"/>
          </a:p>
        </p:txBody>
      </p:sp>
      <p:pic>
        <p:nvPicPr>
          <p:cNvPr id="5" name="Slika 4" descr="pr1r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36912"/>
            <a:ext cx="9144000" cy="3939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Predstavljanje projekta školi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hr-HR" dirty="0" smtClean="0"/>
              <a:t>Plakat</a:t>
            </a:r>
          </a:p>
          <a:p>
            <a:pPr lvl="1"/>
            <a:r>
              <a:rPr lang="hr-HR" dirty="0" smtClean="0"/>
              <a:t>PowerPoint prezentacija</a:t>
            </a:r>
          </a:p>
          <a:p>
            <a:endParaRPr lang="hr-HR" dirty="0"/>
          </a:p>
        </p:txBody>
      </p:sp>
      <p:pic>
        <p:nvPicPr>
          <p:cNvPr id="4" name="Slika 3" descr="20140612_153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39918" y="2432890"/>
            <a:ext cx="4992555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Predstavljanje projekta školi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Plakat</a:t>
            </a:r>
            <a:endParaRPr lang="hr-HR" dirty="0"/>
          </a:p>
        </p:txBody>
      </p:sp>
      <p:pic>
        <p:nvPicPr>
          <p:cNvPr id="4" name="Slika 3" descr="2014-05-10 09.27.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5148064" cy="2895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2014-05-10 09.27.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249111"/>
            <a:ext cx="4638024" cy="2608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Slika 5" descr="2014-05-10 10.22.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196753"/>
            <a:ext cx="5076056" cy="2855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ajd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582833" cy="4937125"/>
          </a:xfrm>
        </p:spPr>
      </p:pic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hr-HR" dirty="0" smtClean="0"/>
              <a:t>Predstavljanje projekta školi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ajd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Predstavljanje projekta školi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r>
              <a:rPr lang="hr-HR" dirty="0" smtClean="0"/>
              <a:t>Nastava subotom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Matematika u struci</a:t>
            </a:r>
          </a:p>
          <a:p>
            <a:pPr lvl="1"/>
            <a:r>
              <a:rPr lang="hr-HR" dirty="0" smtClean="0"/>
              <a:t>Učenici će moći izračunati jednostavnu kalkulaciju te moći napraviti predračun za jednostavniji posao.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Udžbenik</a:t>
            </a:r>
          </a:p>
          <a:p>
            <a:endParaRPr lang="hr-HR" dirty="0" smtClean="0"/>
          </a:p>
          <a:p>
            <a:r>
              <a:rPr lang="hr-HR" dirty="0" smtClean="0"/>
              <a:t>Motivirati učenike na rad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ajd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582833" cy="4937125"/>
          </a:xfr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Predstavljanje projekta školi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ajd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582833" cy="4937125"/>
          </a:xfr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Predstavljanje projekta školi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66800"/>
          </a:xfrm>
        </p:spPr>
        <p:txBody>
          <a:bodyPr/>
          <a:lstStyle/>
          <a:p>
            <a:r>
              <a:rPr lang="hr-HR" dirty="0" smtClean="0"/>
              <a:t>BROD</a:t>
            </a:r>
            <a:endParaRPr lang="hr-HR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t="7798"/>
          <a:stretch>
            <a:fillRect/>
          </a:stretch>
        </p:blipFill>
        <p:spPr bwMode="auto">
          <a:xfrm>
            <a:off x="2483768" y="332656"/>
            <a:ext cx="6404012" cy="554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805264"/>
            <a:ext cx="7005920" cy="125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niOkvir 4"/>
          <p:cNvSpPr txBox="1"/>
          <p:nvPr/>
        </p:nvSpPr>
        <p:spPr>
          <a:xfrm>
            <a:off x="0" y="198884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Vrijeme izrade</a:t>
            </a:r>
            <a:endParaRPr lang="hr-H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broood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197971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BROD</a:t>
            </a:r>
            <a:endParaRPr lang="hr-H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6336704" cy="649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kstniOkvir 3"/>
          <p:cNvSpPr txBox="1"/>
          <p:nvPr/>
        </p:nvSpPr>
        <p:spPr>
          <a:xfrm>
            <a:off x="0" y="227687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Vrijeme izrade</a:t>
            </a:r>
            <a:endParaRPr lang="hr-H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brooo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97152"/>
            <a:ext cx="197971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BROD</a:t>
            </a:r>
            <a:endParaRPr lang="hr-H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b="49788"/>
          <a:stretch>
            <a:fillRect/>
          </a:stretch>
        </p:blipFill>
        <p:spPr bwMode="auto">
          <a:xfrm>
            <a:off x="2411760" y="476672"/>
            <a:ext cx="759822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kstniOkvir 3"/>
          <p:cNvSpPr txBox="1"/>
          <p:nvPr/>
        </p:nvSpPr>
        <p:spPr>
          <a:xfrm>
            <a:off x="0" y="242088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Vrijeme izrade</a:t>
            </a:r>
            <a:endParaRPr lang="hr-H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brooo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97152"/>
            <a:ext cx="197971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r>
              <a:rPr lang="hr-HR" dirty="0" smtClean="0"/>
              <a:t>BROD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1691680" y="119675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Vrijeme izrade</a:t>
            </a:r>
            <a:endParaRPr lang="hr-H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74927"/>
            <a:ext cx="8316416" cy="528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brooo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48680"/>
            <a:ext cx="197971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ajd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Predstavljanje projekta školi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ajd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Predstavljanje projekta školi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Predstavljanje projekta školi </a:t>
            </a:r>
            <a:endParaRPr lang="hr-HR" dirty="0"/>
          </a:p>
        </p:txBody>
      </p:sp>
      <p:pic>
        <p:nvPicPr>
          <p:cNvPr id="13" name="Rezervirano mjesto sadržaja 12" descr="Satovi matematike 3s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107841" cy="53308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quarter" idx="1"/>
          </p:nvPr>
        </p:nvGraphicFramePr>
        <p:xfrm>
          <a:off x="2007260" y="1211017"/>
          <a:ext cx="5129480" cy="4953491"/>
        </p:xfrm>
        <a:graphic>
          <a:graphicData uri="http://schemas.openxmlformats.org/drawingml/2006/table">
            <a:tbl>
              <a:tblPr/>
              <a:tblGrid>
                <a:gridCol w="1282370"/>
                <a:gridCol w="1282370"/>
                <a:gridCol w="1282370"/>
                <a:gridCol w="1282370"/>
              </a:tblGrid>
              <a:tr h="76172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5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Vrsta opreme: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5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Nabavna cijena Kn: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5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Iznos amortizacije Kn: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5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Stopa amortizacije % :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</a:tr>
              <a:tr h="76172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5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Aparat za zavarivanje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5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CO2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latin typeface="Times New Roman"/>
                          <a:ea typeface="Times New Roman"/>
                          <a:cs typeface="Times New Roman"/>
                        </a:rPr>
                        <a:t>7000.00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F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latin typeface="Times New Roman"/>
                          <a:ea typeface="Times New Roman"/>
                          <a:cs typeface="Times New Roman"/>
                        </a:rPr>
                        <a:t>700.00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F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FA3"/>
                    </a:solidFill>
                  </a:tcPr>
                </a:tc>
              </a:tr>
              <a:tr h="76172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5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Kutna brusilica – fleks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latin typeface="Times New Roman"/>
                          <a:ea typeface="Times New Roman"/>
                          <a:cs typeface="Times New Roman"/>
                        </a:rPr>
                        <a:t>2500.00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latin typeface="Times New Roman"/>
                          <a:ea typeface="Times New Roman"/>
                          <a:cs typeface="Times New Roman"/>
                        </a:rPr>
                        <a:t>250.00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FD1"/>
                    </a:solidFill>
                  </a:tcPr>
                </a:tc>
              </a:tr>
              <a:tr h="76172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5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Ručna bušilica-Bosch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latin typeface="Times New Roman"/>
                          <a:ea typeface="Times New Roman"/>
                          <a:cs typeface="Times New Roman"/>
                        </a:rPr>
                        <a:t>1000.00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F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latin typeface="Times New Roman"/>
                          <a:ea typeface="Times New Roman"/>
                          <a:cs typeface="Times New Roman"/>
                        </a:rPr>
                        <a:t>100.00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F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FA3"/>
                    </a:solidFill>
                  </a:tcPr>
                </a:tc>
              </a:tr>
              <a:tr h="76172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5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Stroj za savijanje cijevi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latin typeface="Times New Roman"/>
                          <a:ea typeface="Times New Roman"/>
                          <a:cs typeface="Times New Roman"/>
                        </a:rPr>
                        <a:t>9500.00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latin typeface="Times New Roman"/>
                          <a:ea typeface="Times New Roman"/>
                          <a:cs typeface="Times New Roman"/>
                        </a:rPr>
                        <a:t>950.00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hr-HR" sz="1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FD1"/>
                    </a:solidFill>
                  </a:tcPr>
                </a:tc>
              </a:tr>
              <a:tr h="50781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5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Cirkularna pila za cijevi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latin typeface="Times New Roman"/>
                          <a:ea typeface="Times New Roman"/>
                          <a:cs typeface="Times New Roman"/>
                        </a:rPr>
                        <a:t>5500.00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F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latin typeface="Times New Roman"/>
                          <a:ea typeface="Times New Roman"/>
                          <a:cs typeface="Times New Roman"/>
                        </a:rPr>
                        <a:t>550.00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F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FA3"/>
                    </a:solidFill>
                  </a:tcPr>
                </a:tc>
              </a:tr>
              <a:tr h="62066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5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Ukupno: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0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latin typeface="Times New Roman"/>
                          <a:ea typeface="Times New Roman"/>
                          <a:cs typeface="Times New Roman"/>
                        </a:rPr>
                        <a:t>25500.00 Kn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latin typeface="Times New Roman"/>
                          <a:ea typeface="Times New Roman"/>
                          <a:cs typeface="Times New Roman"/>
                        </a:rPr>
                        <a:t>2550.00 Kn</a:t>
                      </a:r>
                      <a:endParaRPr lang="hr-HR" sz="1000">
                        <a:latin typeface="Tw Cen MT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hr-HR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07" marR="577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FD1"/>
                    </a:solidFill>
                  </a:tcPr>
                </a:tc>
              </a:tr>
            </a:tbl>
          </a:graphicData>
        </a:graphic>
      </p:graphicFrame>
      <p:pic>
        <p:nvPicPr>
          <p:cNvPr id="4" name="Slika 3" descr="Slajd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KAKO?</a:t>
            </a:r>
            <a:endParaRPr lang="hr-HR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2339752" y="476672"/>
          <a:ext cx="5940153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51"/>
                <a:gridCol w="1980051"/>
                <a:gridCol w="1980051"/>
              </a:tblGrid>
              <a:tr h="266537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TROŠKOVI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KALKULACIJE</a:t>
                      </a:r>
                      <a:endParaRPr lang="hr-HR" dirty="0"/>
                    </a:p>
                  </a:txBody>
                  <a:tcPr/>
                </a:tc>
              </a:tr>
              <a:tr h="599709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Upoznavanje</a:t>
                      </a:r>
                      <a:r>
                        <a:rPr lang="hr-HR" sz="2400" baseline="0" dirty="0" smtClean="0"/>
                        <a:t> s temom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 sat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 sat</a:t>
                      </a:r>
                      <a:endParaRPr lang="hr-HR" sz="2400" dirty="0"/>
                    </a:p>
                  </a:txBody>
                  <a:tcPr anchor="ctr"/>
                </a:tc>
              </a:tr>
              <a:tr h="599709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Grupiranje</a:t>
                      </a:r>
                      <a:r>
                        <a:rPr lang="hr-HR" sz="2400" baseline="0" dirty="0" smtClean="0"/>
                        <a:t> učenika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 sat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0 sati</a:t>
                      </a:r>
                      <a:endParaRPr lang="hr-HR" sz="2400" dirty="0"/>
                    </a:p>
                  </a:txBody>
                  <a:tcPr anchor="ctr"/>
                </a:tc>
              </a:tr>
              <a:tr h="1132783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Rad na planiranju</a:t>
                      </a:r>
                      <a:r>
                        <a:rPr lang="hr-HR" sz="2400" baseline="0" dirty="0" smtClean="0"/>
                        <a:t> projekta i rad na projektu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3 sata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7 sati</a:t>
                      </a:r>
                      <a:endParaRPr lang="hr-HR" sz="2400" dirty="0"/>
                    </a:p>
                  </a:txBody>
                  <a:tcPr anchor="ctr"/>
                </a:tc>
              </a:tr>
              <a:tr h="599709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Predstavljanje</a:t>
                      </a:r>
                      <a:r>
                        <a:rPr lang="hr-HR" sz="2400" baseline="0" dirty="0" smtClean="0"/>
                        <a:t> projekta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 sat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 sat</a:t>
                      </a:r>
                      <a:endParaRPr lang="hr-HR" sz="2400" dirty="0"/>
                    </a:p>
                  </a:txBody>
                  <a:tcPr anchor="ctr"/>
                </a:tc>
              </a:tr>
              <a:tr h="599709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Ocjenjivanje</a:t>
                      </a:r>
                      <a:r>
                        <a:rPr lang="hr-HR" sz="2400" baseline="0" dirty="0" smtClean="0"/>
                        <a:t> i vrednovanje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 sat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2 sata</a:t>
                      </a:r>
                      <a:endParaRPr lang="hr-HR" sz="2400" dirty="0"/>
                    </a:p>
                  </a:txBody>
                  <a:tcPr anchor="ctr"/>
                </a:tc>
              </a:tr>
              <a:tr h="333172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UKUPNO: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7 sati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11 sati</a:t>
                      </a:r>
                      <a:endParaRPr lang="hr-HR" sz="2400" dirty="0"/>
                    </a:p>
                  </a:txBody>
                  <a:tcPr anchor="ctr"/>
                </a:tc>
              </a:tr>
              <a:tr h="333172">
                <a:tc gridSpan="3"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Predstavljanje</a:t>
                      </a:r>
                      <a:r>
                        <a:rPr lang="hr-HR" sz="2400" baseline="0" dirty="0" smtClean="0"/>
                        <a:t> projekta školi</a:t>
                      </a:r>
                      <a:endParaRPr lang="hr-HR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412776"/>
            <a:ext cx="5275786" cy="5652628"/>
          </a:xfrm>
          <a:prstGeom prst="rect">
            <a:avLst/>
          </a:prstGeom>
        </p:spPr>
      </p:pic>
      <p:pic>
        <p:nvPicPr>
          <p:cNvPr id="8" name="Slika 7" descr="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39455" cy="386703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Silos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5526899" cy="5091168"/>
          </a:xfrm>
          <a:prstGeom prst="rect">
            <a:avLst/>
          </a:prstGeom>
        </p:spPr>
      </p:pic>
      <p:pic>
        <p:nvPicPr>
          <p:cNvPr id="5" name="Slika 4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882615"/>
            <a:ext cx="3108380" cy="297538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Silos</a:t>
            </a:r>
            <a:endParaRPr lang="hr-HR" dirty="0"/>
          </a:p>
        </p:txBody>
      </p:sp>
      <p:pic>
        <p:nvPicPr>
          <p:cNvPr id="6" name="Slika 5" descr="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0"/>
            <a:ext cx="3635896" cy="5881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Silos</a:t>
            </a:r>
            <a:endParaRPr lang="hr-HR" dirty="0"/>
          </a:p>
        </p:txBody>
      </p:sp>
      <p:pic>
        <p:nvPicPr>
          <p:cNvPr id="5" name="Slika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6792" y="0"/>
            <a:ext cx="3767208" cy="4681880"/>
          </a:xfrm>
          <a:prstGeom prst="rect">
            <a:avLst/>
          </a:prstGeom>
        </p:spPr>
      </p:pic>
      <p:pic>
        <p:nvPicPr>
          <p:cNvPr id="6" name="Slika 5" descr="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5328592" cy="487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Razredi koji su sudjelovali:  95% i 100% prolaznosti</a:t>
            </a:r>
          </a:p>
          <a:p>
            <a:r>
              <a:rPr lang="hr-HR" dirty="0" smtClean="0"/>
              <a:t>Razred koji nije sudjelovao: 64%</a:t>
            </a:r>
          </a:p>
          <a:p>
            <a:endParaRPr lang="hr-HR" dirty="0" smtClean="0"/>
          </a:p>
          <a:p>
            <a:r>
              <a:rPr lang="hr-HR" dirty="0" smtClean="0"/>
              <a:t>Primjena tehnologije: slanje e-mail pošte, korištenje interneta, korištenje programskih alata Microsoft Excel, Microsoft Word, </a:t>
            </a:r>
            <a:r>
              <a:rPr lang="hr-HR" dirty="0" err="1" smtClean="0"/>
              <a:t>AutoCAD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Korelacija s tehničkim crtanjem, stručnim predmetima</a:t>
            </a:r>
          </a:p>
          <a:p>
            <a:r>
              <a:rPr lang="hr-HR" dirty="0" smtClean="0"/>
              <a:t>Korelacija sa svakidašnjim životom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84144"/>
          </a:xfrm>
        </p:spPr>
        <p:txBody>
          <a:bodyPr/>
          <a:lstStyle/>
          <a:p>
            <a:r>
              <a:rPr lang="hr-HR" dirty="0" smtClean="0"/>
              <a:t>Subote postale zanimljive</a:t>
            </a:r>
          </a:p>
          <a:p>
            <a:r>
              <a:rPr lang="hr-HR" dirty="0" smtClean="0"/>
              <a:t>Svi učenici aktivni </a:t>
            </a:r>
          </a:p>
          <a:p>
            <a:r>
              <a:rPr lang="hr-HR" dirty="0" smtClean="0"/>
              <a:t>Nema problema sa ometanjem nastave</a:t>
            </a:r>
          </a:p>
          <a:p>
            <a:r>
              <a:rPr lang="hr-HR" dirty="0" smtClean="0"/>
              <a:t>Nema pitanja “A što će to nama?”</a:t>
            </a:r>
          </a:p>
          <a:p>
            <a:endParaRPr lang="hr-HR" dirty="0" smtClean="0"/>
          </a:p>
          <a:p>
            <a:r>
              <a:rPr lang="hr-HR" dirty="0" smtClean="0"/>
              <a:t>Učenici se bave matematikom i izvan učionice</a:t>
            </a:r>
          </a:p>
          <a:p>
            <a:r>
              <a:rPr lang="hr-HR" dirty="0" smtClean="0"/>
              <a:t>Napravili nešto što su mogli pokazati školi 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pic>
        <p:nvPicPr>
          <p:cNvPr id="5" name="Picture 2" descr="brooo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988840"/>
            <a:ext cx="197971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pPr algn="ctr"/>
            <a:r>
              <a:rPr lang="hr-HR" dirty="0" smtClean="0"/>
              <a:t>Hvala na pažnji! 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Cilj: Izračunati troškove i napraviti kalkulacije.</a:t>
            </a:r>
          </a:p>
          <a:p>
            <a:endParaRPr lang="hr-HR" dirty="0" smtClean="0"/>
          </a:p>
          <a:p>
            <a:r>
              <a:rPr lang="hr-HR" dirty="0" smtClean="0"/>
              <a:t>Metoda </a:t>
            </a:r>
            <a:r>
              <a:rPr lang="hr-HR" dirty="0" err="1" smtClean="0"/>
              <a:t>brain</a:t>
            </a:r>
            <a:r>
              <a:rPr lang="hr-HR" dirty="0" smtClean="0"/>
              <a:t> </a:t>
            </a:r>
            <a:r>
              <a:rPr lang="hr-HR" dirty="0" err="1" smtClean="0"/>
              <a:t>storming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3S2 razred</a:t>
            </a:r>
          </a:p>
          <a:p>
            <a:pPr lvl="1"/>
            <a:r>
              <a:rPr lang="hr-HR" dirty="0" smtClean="0"/>
              <a:t>konstrukciju broda</a:t>
            </a:r>
          </a:p>
          <a:p>
            <a:pPr lvl="1"/>
            <a:r>
              <a:rPr lang="hr-HR" dirty="0" smtClean="0"/>
              <a:t>metalne ležaljke i stolice</a:t>
            </a:r>
          </a:p>
          <a:p>
            <a:pPr lvl="1"/>
            <a:r>
              <a:rPr lang="hr-HR" dirty="0" smtClean="0"/>
              <a:t>bazen</a:t>
            </a:r>
          </a:p>
          <a:p>
            <a:pPr lvl="1"/>
            <a:r>
              <a:rPr lang="hr-HR" dirty="0" smtClean="0"/>
              <a:t>tobogana </a:t>
            </a:r>
          </a:p>
          <a:p>
            <a:pPr lvl="1"/>
            <a:r>
              <a:rPr lang="hr-HR" dirty="0" smtClean="0"/>
              <a:t>ograda broda</a:t>
            </a:r>
          </a:p>
          <a:p>
            <a:pPr lvl="1"/>
            <a:r>
              <a:rPr lang="hr-HR" dirty="0" smtClean="0"/>
              <a:t>nadstrešnica broda</a:t>
            </a: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Upoznavanje s temom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Rezervirano mjesto sadržaja 3" descr="2013-09-14 09.29.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140968"/>
            <a:ext cx="5571440" cy="3133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Upoznavanje s temom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Slika 4" descr="nacrt_3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1362" y="1484784"/>
            <a:ext cx="4522637" cy="5373216"/>
          </a:xfrm>
          <a:prstGeom prst="rect">
            <a:avLst/>
          </a:prstGeom>
        </p:spPr>
      </p:pic>
      <p:sp>
        <p:nvSpPr>
          <p:cNvPr id="6" name="Rezervirano mjesto sadržaja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3S3</a:t>
            </a:r>
          </a:p>
          <a:p>
            <a:pPr lvl="1"/>
            <a:r>
              <a:rPr lang="hr-HR" dirty="0" smtClean="0"/>
              <a:t>konstrukcije plastenika</a:t>
            </a:r>
          </a:p>
          <a:p>
            <a:pPr lvl="1"/>
            <a:r>
              <a:rPr lang="hr-HR" dirty="0" smtClean="0"/>
              <a:t> svinjac</a:t>
            </a:r>
          </a:p>
          <a:p>
            <a:pPr lvl="1"/>
            <a:r>
              <a:rPr lang="hr-HR" dirty="0" smtClean="0"/>
              <a:t> radionica</a:t>
            </a:r>
          </a:p>
          <a:p>
            <a:pPr lvl="1"/>
            <a:r>
              <a:rPr lang="hr-HR" dirty="0" smtClean="0"/>
              <a:t> kućica za pse i klupa</a:t>
            </a:r>
          </a:p>
          <a:p>
            <a:pPr lvl="1"/>
            <a:r>
              <a:rPr lang="hr-HR" dirty="0" smtClean="0"/>
              <a:t> silos</a:t>
            </a:r>
          </a:p>
          <a:p>
            <a:pPr lvl="1"/>
            <a:r>
              <a:rPr lang="hr-HR" dirty="0" smtClean="0"/>
              <a:t> ograda oko objekata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Grupiranje učenika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Moj prijedlog </a:t>
            </a:r>
            <a:r>
              <a:rPr lang="hr-HR" b="1" dirty="0" smtClean="0"/>
              <a:t>heterogene grupe</a:t>
            </a:r>
          </a:p>
          <a:p>
            <a:r>
              <a:rPr lang="hr-HR" dirty="0" smtClean="0"/>
              <a:t>Njihov prijedlog </a:t>
            </a:r>
            <a:r>
              <a:rPr lang="hr-HR" b="1" dirty="0" smtClean="0"/>
              <a:t>grupe s obzirom na mjesto stanovanja </a:t>
            </a:r>
            <a:r>
              <a:rPr lang="hr-HR" dirty="0" smtClean="0"/>
              <a:t>radi lakše suradnje</a:t>
            </a:r>
          </a:p>
          <a:p>
            <a:endParaRPr lang="hr-HR" dirty="0" smtClean="0"/>
          </a:p>
          <a:p>
            <a:r>
              <a:rPr lang="hr-HR" dirty="0" smtClean="0"/>
              <a:t>Grupa od 3 – 6 učenika</a:t>
            </a:r>
          </a:p>
          <a:p>
            <a:endParaRPr lang="hr-HR" dirty="0" smtClean="0"/>
          </a:p>
          <a:p>
            <a:r>
              <a:rPr lang="hr-HR" dirty="0" smtClean="0"/>
              <a:t>Podjela zadataka grupi</a:t>
            </a:r>
          </a:p>
          <a:p>
            <a:pPr lvl="1"/>
            <a:r>
              <a:rPr lang="hr-HR" dirty="0" smtClean="0"/>
              <a:t>Bez većih problema</a:t>
            </a:r>
          </a:p>
          <a:p>
            <a:pPr lvl="1"/>
            <a:r>
              <a:rPr lang="hr-HR" dirty="0" smtClean="0"/>
              <a:t>Jedan dio (objekt) projekta jednoj grupi</a:t>
            </a:r>
          </a:p>
          <a:p>
            <a:pPr lvl="1"/>
            <a:r>
              <a:rPr lang="hr-HR" dirty="0" smtClean="0"/>
              <a:t>Objekti uzeti prema iskustvu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Grupiranje učenika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hr-HR" sz="2800" dirty="0" smtClean="0"/>
              <a:t>Podjela zadataka unutar grupe</a:t>
            </a:r>
          </a:p>
          <a:p>
            <a:pPr lvl="1"/>
            <a:r>
              <a:rPr lang="hr-HR" sz="2500" dirty="0" smtClean="0"/>
              <a:t>Odrediti troškove potrebnog materijala za promatrani objekt</a:t>
            </a:r>
          </a:p>
          <a:p>
            <a:pPr lvl="2"/>
            <a:r>
              <a:rPr lang="hr-HR" sz="2100" dirty="0" smtClean="0"/>
              <a:t>Odrediti fiksne troškove </a:t>
            </a:r>
          </a:p>
          <a:p>
            <a:pPr lvl="2"/>
            <a:r>
              <a:rPr lang="hr-HR" sz="2100" dirty="0" smtClean="0"/>
              <a:t>Odrediti varijabilne troškove</a:t>
            </a:r>
          </a:p>
          <a:p>
            <a:pPr lvl="1"/>
            <a:r>
              <a:rPr lang="hr-HR" sz="2500" dirty="0" smtClean="0"/>
              <a:t>Izračunati planirano vrijeme izrade</a:t>
            </a:r>
          </a:p>
          <a:p>
            <a:pPr lvl="1"/>
            <a:r>
              <a:rPr lang="hr-HR" sz="2500" dirty="0" smtClean="0"/>
              <a:t>Izračunati plaće radnika na izradi promatranog objekta</a:t>
            </a:r>
          </a:p>
          <a:p>
            <a:pPr lvl="1"/>
            <a:r>
              <a:rPr lang="hr-HR" sz="2500" dirty="0" smtClean="0"/>
              <a:t>Odrediti troškove amortizacije korištenih strojeva </a:t>
            </a:r>
          </a:p>
          <a:p>
            <a:pPr lvl="1"/>
            <a:r>
              <a:rPr lang="hr-HR" sz="2500" dirty="0" smtClean="0"/>
              <a:t>Napraviti plansku kalkulaciju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29600" cy="4937760"/>
          </a:xfrm>
        </p:spPr>
        <p:txBody>
          <a:bodyPr/>
          <a:lstStyle/>
          <a:p>
            <a:r>
              <a:rPr lang="hr-HR" dirty="0" smtClean="0"/>
              <a:t>učenici sami rade</a:t>
            </a:r>
          </a:p>
          <a:p>
            <a:endParaRPr lang="hr-HR" dirty="0" smtClean="0"/>
          </a:p>
          <a:p>
            <a:r>
              <a:rPr lang="hr-HR" dirty="0" smtClean="0"/>
              <a:t>prvih 10 – 15 minuta primjer nevezan za projekt</a:t>
            </a:r>
          </a:p>
          <a:p>
            <a:r>
              <a:rPr lang="hr-HR" dirty="0" smtClean="0"/>
              <a:t>ostalo vrijeme učenici rade zadatak vezan za projekt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DZ napraviti u Wordu ili Excelu i poslati e-</a:t>
            </a:r>
            <a:r>
              <a:rPr lang="hr-HR" dirty="0" err="1" smtClean="0"/>
              <a:t>mailom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1373982_586026501444167_1815382407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7302989" cy="4937125"/>
          </a:xfrm>
        </p:spPr>
      </p:pic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Rad na planiranju projekta i rad na projektu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orni">
  <a:themeElements>
    <a:clrScheme name="Izvorni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Izvorni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zvorni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454</TotalTime>
  <Words>578</Words>
  <Application>Microsoft Office PowerPoint</Application>
  <PresentationFormat>Prikaz na zaslonu (4:3)</PresentationFormat>
  <Paragraphs>195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36" baseType="lpstr">
      <vt:lpstr>Izvorni</vt:lpstr>
      <vt:lpstr>Projekti učenika obrtničkih zanimanja u nastavi matematike</vt:lpstr>
      <vt:lpstr>ZAŠTO?</vt:lpstr>
      <vt:lpstr>KAKO?</vt:lpstr>
      <vt:lpstr>Upoznavanje s temom </vt:lpstr>
      <vt:lpstr>Upoznavanje s temom </vt:lpstr>
      <vt:lpstr>Grupiranje učenika</vt:lpstr>
      <vt:lpstr>Grupiranje učenika</vt:lpstr>
      <vt:lpstr>Nastava</vt:lpstr>
      <vt:lpstr>Rad na planiranju projekta i rad na projektu</vt:lpstr>
      <vt:lpstr>Rad na planiranju projekta i rad na projektu</vt:lpstr>
      <vt:lpstr>Slajd 11</vt:lpstr>
      <vt:lpstr>Rad na planiranju projekta i rad na projektu</vt:lpstr>
      <vt:lpstr>Slajd 13</vt:lpstr>
      <vt:lpstr>Slajd 14</vt:lpstr>
      <vt:lpstr>Ocjenjivanje i provjeravanje</vt:lpstr>
      <vt:lpstr>Predstavljanje projekta školi </vt:lpstr>
      <vt:lpstr>Predstavljanje projekta školi</vt:lpstr>
      <vt:lpstr>Predstavljanje projekta školi </vt:lpstr>
      <vt:lpstr>Predstavljanje projekta školi </vt:lpstr>
      <vt:lpstr>Predstavljanje projekta školi </vt:lpstr>
      <vt:lpstr>Predstavljanje projekta školi </vt:lpstr>
      <vt:lpstr>BROD</vt:lpstr>
      <vt:lpstr>BROD</vt:lpstr>
      <vt:lpstr>BROD</vt:lpstr>
      <vt:lpstr>BROD</vt:lpstr>
      <vt:lpstr>Predstavljanje projekta školi </vt:lpstr>
      <vt:lpstr>Predstavljanje projekta školi </vt:lpstr>
      <vt:lpstr>Predstavljanje projekta školi </vt:lpstr>
      <vt:lpstr>Slajd 29</vt:lpstr>
      <vt:lpstr>Silos</vt:lpstr>
      <vt:lpstr>Silos</vt:lpstr>
      <vt:lpstr>Silos</vt:lpstr>
      <vt:lpstr>Zaključak</vt:lpstr>
      <vt:lpstr>Zaključak</vt:lpstr>
      <vt:lpstr>Hvala na pažnji!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učenika obrtničkih zanimanja u nastavi matematike</dc:title>
  <dc:creator>Mateja</dc:creator>
  <cp:lastModifiedBy>Mateja</cp:lastModifiedBy>
  <cp:revision>15</cp:revision>
  <dcterms:created xsi:type="dcterms:W3CDTF">2014-04-06T08:51:57Z</dcterms:created>
  <dcterms:modified xsi:type="dcterms:W3CDTF">2014-07-14T16:33:44Z</dcterms:modified>
</cp:coreProperties>
</file>